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18" r:id="rId2"/>
    <p:sldId id="364" r:id="rId3"/>
    <p:sldId id="402" r:id="rId4"/>
    <p:sldId id="403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411" r:id="rId13"/>
    <p:sldId id="412" r:id="rId14"/>
    <p:sldId id="413" r:id="rId15"/>
    <p:sldId id="414" r:id="rId16"/>
    <p:sldId id="415" r:id="rId17"/>
    <p:sldId id="416" r:id="rId18"/>
    <p:sldId id="417" r:id="rId19"/>
    <p:sldId id="419" r:id="rId20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80"/>
    <a:srgbClr val="5DA1CB"/>
    <a:srgbClr val="339933"/>
    <a:srgbClr val="5AC349"/>
    <a:srgbClr val="4274B0"/>
    <a:srgbClr val="4577C7"/>
    <a:srgbClr val="2EDEBC"/>
    <a:srgbClr val="D9ECF5"/>
    <a:srgbClr val="41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1" autoAdjust="0"/>
    <p:restoredTop sz="94660"/>
  </p:normalViewPr>
  <p:slideViewPr>
    <p:cSldViewPr>
      <p:cViewPr varScale="1">
        <p:scale>
          <a:sx n="99" d="100"/>
          <a:sy n="99" d="100"/>
        </p:scale>
        <p:origin x="-678" y="-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468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4WLELXGKFAX7-86.TIF" TargetMode="Externa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1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2.docx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24WLELXGKFAX7-87.TI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4WLELXGKFAX7-88.TI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3.docx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4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5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6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3WLGKXKBJ-5.TI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7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8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9.doc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615381" y="2128332"/>
            <a:ext cx="4035721" cy="1915887"/>
          </a:xfrm>
          <a:prstGeom prst="rect">
            <a:avLst/>
          </a:prstGeom>
          <a:solidFill>
            <a:srgbClr val="2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00000">
            <a:off x="750010" y="2402180"/>
            <a:ext cx="1368193" cy="1368193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853888" y="4332608"/>
            <a:ext cx="370728" cy="370728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 rot="2700000">
            <a:off x="2525421" y="4289397"/>
            <a:ext cx="181545" cy="181545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371703" y="891685"/>
            <a:ext cx="2702548" cy="2848081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  <p:sp>
        <p:nvSpPr>
          <p:cNvPr id="36" name="文本框 12"/>
          <p:cNvSpPr txBox="1"/>
          <p:nvPr/>
        </p:nvSpPr>
        <p:spPr>
          <a:xfrm>
            <a:off x="2569195" y="2085888"/>
            <a:ext cx="9451104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命题点</a:t>
            </a: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二</a:t>
            </a: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　热力学第一定律与</a:t>
            </a:r>
            <a:r>
              <a:rPr lang="zh-CN" altLang="en-US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气</a:t>
            </a:r>
            <a:endParaRPr lang="en-US" altLang="zh-CN" sz="4800" b="1" dirty="0" smtClean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          </a:t>
            </a:r>
            <a:r>
              <a:rPr lang="zh-CN" altLang="en-US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体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实验定律的结合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475969" y="-243408"/>
            <a:ext cx="1302138" cy="1135093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79155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78513" y="775247"/>
            <a:ext cx="11479714" cy="5390057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宁波十校联考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如图所示，向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一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个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空的铝制饮料罐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即易拉罐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中插入一根透明吸管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接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口用蜡密封，在吸管内引入一小段油柱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长度可以忽略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。如果不计大气压的变化，这就是一个简易的气温计。已知铝罐的容积是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358 cm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，吸管内部粗细均匀，横截面积为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0.2 cm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，吸管的有效长度为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 cm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，当温度为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300 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时，油柱离管口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cm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。已知大气压强为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Pa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结果保留到小数点后一位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)</a:t>
            </a:r>
            <a:endParaRPr lang="zh-CN" altLang="en-US" dirty="0"/>
          </a:p>
        </p:txBody>
      </p:sp>
      <p:pic>
        <p:nvPicPr>
          <p:cNvPr id="1026" name="Picture 2" descr="F:\物理（合版）\24WLELXGKFAX7-86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851" y="1268760"/>
            <a:ext cx="3168352" cy="90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2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692696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这个气温计的刻度是否均匀；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这个气温计的最大测量值是多少；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已知气温计的温度从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300 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缓慢上升到最大值的过程中，气体从外界吸收了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0.7 J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的热量，则此过程中气体内能增加了多少？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3416386"/>
              </p:ext>
            </p:extLst>
          </p:nvPr>
        </p:nvGraphicFramePr>
        <p:xfrm>
          <a:off x="768995" y="4005064"/>
          <a:ext cx="10367962" cy="220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文档" r:id="rId4" imgW="10367808" imgH="2206389" progId="Word.Document.12">
                  <p:embed/>
                </p:oleObj>
              </mc:Choice>
              <mc:Fallback>
                <p:oleObj name="文档" r:id="rId4" imgW="10367808" imgH="22063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995" y="4005064"/>
                        <a:ext cx="10367962" cy="220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267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934322"/>
              </p:ext>
            </p:extLst>
          </p:nvPr>
        </p:nvGraphicFramePr>
        <p:xfrm>
          <a:off x="914201" y="836712"/>
          <a:ext cx="10367962" cy="504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文档" r:id="rId4" imgW="10367808" imgH="5042661" progId="Word.Document.12">
                  <p:embed/>
                </p:oleObj>
              </mc:Choice>
              <mc:Fallback>
                <p:oleObj name="文档" r:id="rId4" imgW="10367808" imgH="50426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201" y="836712"/>
                        <a:ext cx="10367962" cy="504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1412776"/>
            <a:ext cx="10975658" cy="3949897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气温计的温度从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300 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缓慢上升到最大值的过程中，气体对外做功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·Δ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×0.1×0.2×10</a:t>
            </a:r>
            <a:r>
              <a:rPr lang="zh-CN" altLang="zh-CN" b="1" kern="100" baseline="300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J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0.2 J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由热力学第一定律知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0.5 J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均匀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(2)301.7 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(3)0.5 J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4525963"/>
          </a:xfrm>
        </p:spPr>
        <p:txBody>
          <a:bodyPr/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气体实验定律及选取原则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三大实验定律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0"/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729435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深化提能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pic>
        <p:nvPicPr>
          <p:cNvPr id="2050" name="Picture 2" descr="24WLELXGKFAX7-87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107" y="2645201"/>
            <a:ext cx="8136904" cy="37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415209"/>
            <a:ext cx="10975658" cy="5966119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选取原则：理想气体在质量一定的情况下，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中有一个量不发生变化，则选取对应的实验定律列方程求解。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应用热力学第一定律分析理想气体内能相关问题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做功情况看体积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体积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减小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外界对气体做功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体积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增大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气体对外界做功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＜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无阻碍地自由膨胀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908720"/>
            <a:ext cx="10975658" cy="5102023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内能变化看温度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温度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升高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内能增加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温度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降低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内能减少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＜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吸热还是放热，一般题目中会告知，或由热力学第一定律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，知道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后确定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94537" y="908720"/>
            <a:ext cx="11119674" cy="5760640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(2022·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湖北高考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一定质量的理想气体由状态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变为状态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，其过程如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-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直线段所示，状态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对应该线段的中点。下列说法正确的是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是等温过程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过程中气体吸热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过程中状态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的温度最低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过程中外界对气体做正功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729435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考法全训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pic>
        <p:nvPicPr>
          <p:cNvPr id="3074" name="Picture 2" descr="F:\物理（合版）\24WLELXGKFAX7-88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554" y="2538387"/>
            <a:ext cx="2841625" cy="269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36947" y="980728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934024"/>
              </p:ext>
            </p:extLst>
          </p:nvPr>
        </p:nvGraphicFramePr>
        <p:xfrm>
          <a:off x="484634" y="1988840"/>
          <a:ext cx="10766425" cy="386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文档" r:id="rId4" imgW="10858070" imgH="3908152" progId="Word.Document.12">
                  <p:embed/>
                </p:oleObj>
              </mc:Choice>
              <mc:Fallback>
                <p:oleObj name="文档" r:id="rId4" imgW="10858070" imgH="39081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4634" y="1988840"/>
                        <a:ext cx="10766425" cy="3863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08955" y="1207295"/>
            <a:ext cx="10975658" cy="3877889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 -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图像的坐标值的乘积反映气体温度，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状态和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状态的坐标值的乘积相等，而中间状态的坐标值乘积更大，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过程中气体的温度先升高后降低，且状态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的温度最高，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过程中气体体积增大，外界对气体做负功，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36947" y="44624"/>
            <a:ext cx="11593288" cy="6398168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山东高考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一定质量的理想气体，初始温度为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300 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，压强为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Pa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。经等容过程，该气体吸收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400 J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的热量后温度上升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；若经等压过程，需要吸收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600 J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的热量才能使气体温度上升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．初始状态下，气体的体积为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 L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．等压过程中，气体对外做功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400 J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728625"/>
              </p:ext>
            </p:extLst>
          </p:nvPr>
        </p:nvGraphicFramePr>
        <p:xfrm>
          <a:off x="408955" y="4653136"/>
          <a:ext cx="10367962" cy="209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文档" r:id="rId4" imgW="10367808" imgH="2090131" progId="Word.Document.12">
                  <p:embed/>
                </p:oleObj>
              </mc:Choice>
              <mc:Fallback>
                <p:oleObj name="文档" r:id="rId4" imgW="10367808" imgH="20901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8955" y="4653136"/>
                        <a:ext cx="10367962" cy="209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36487" y="867072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927684"/>
              </p:ext>
            </p:extLst>
          </p:nvPr>
        </p:nvGraphicFramePr>
        <p:xfrm>
          <a:off x="580503" y="1803176"/>
          <a:ext cx="11061700" cy="400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文档" r:id="rId4" imgW="11295818" imgH="4079480" progId="Word.Document.12">
                  <p:embed/>
                </p:oleObj>
              </mc:Choice>
              <mc:Fallback>
                <p:oleObj name="文档" r:id="rId4" imgW="11295818" imgH="4079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0503" y="1803176"/>
                        <a:ext cx="11061700" cy="400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459804"/>
            <a:ext cx="11089232" cy="4525963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等容过程中气体做功为零，由热力学第一定律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W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400 J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，两个过程的初末温度相同即内能变化相同，因此内能增加量都为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400 J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880351"/>
              </p:ext>
            </p:extLst>
          </p:nvPr>
        </p:nvGraphicFramePr>
        <p:xfrm>
          <a:off x="552971" y="3257575"/>
          <a:ext cx="10895013" cy="297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文档" r:id="rId4" imgW="11007343" imgH="3005440" progId="Word.Document.12">
                  <p:embed/>
                </p:oleObj>
              </mc:Choice>
              <mc:Fallback>
                <p:oleObj name="文档" r:id="rId4" imgW="11007343" imgH="30054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2971" y="3257575"/>
                        <a:ext cx="10895013" cy="297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200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93735" y="631233"/>
            <a:ext cx="11248468" cy="5822103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3.(2023·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新课标卷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如图，一封闭着理想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气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体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的绝热汽缸置于水平地面上，用轻弹簧连接的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两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热活塞将汽缸分为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三部分，活塞与汽缸壁间没有摩擦。初始时弹簧处于原长，三部分中气体的温度、体积、压强均相等。现通过电阻丝对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中的气体缓慢加热，停止加热并达到稳定后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中的气体内能增加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中的气体温度相等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中的气体温度相等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中的气体压强相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等</a:t>
            </a:r>
            <a:endParaRPr lang="zh-CN" altLang="en-US" dirty="0"/>
          </a:p>
        </p:txBody>
      </p:sp>
      <p:pic>
        <p:nvPicPr>
          <p:cNvPr id="5122" name="Picture 2" descr="F:\物理（合版）\23WLGKXKBJ-5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790" y="836712"/>
            <a:ext cx="3046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2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501897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b="1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406782"/>
              </p:ext>
            </p:extLst>
          </p:nvPr>
        </p:nvGraphicFramePr>
        <p:xfrm>
          <a:off x="698780" y="1580157"/>
          <a:ext cx="10747375" cy="472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文档" r:id="rId4" imgW="10982524" imgH="4821302" progId="Word.Document.12">
                  <p:embed/>
                </p:oleObj>
              </mc:Choice>
              <mc:Fallback>
                <p:oleObj name="文档" r:id="rId4" imgW="10982524" imgH="48213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8780" y="1580157"/>
                        <a:ext cx="10747375" cy="4729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186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9413981"/>
              </p:ext>
            </p:extLst>
          </p:nvPr>
        </p:nvGraphicFramePr>
        <p:xfrm>
          <a:off x="842193" y="620688"/>
          <a:ext cx="10367962" cy="555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文档" r:id="rId4" imgW="10367808" imgH="5555205" progId="Word.Document.12">
                  <p:embed/>
                </p:oleObj>
              </mc:Choice>
              <mc:Fallback>
                <p:oleObj name="文档" r:id="rId4" imgW="10367808" imgH="55552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2193" y="620688"/>
                        <a:ext cx="10367962" cy="555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81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079167"/>
              </p:ext>
            </p:extLst>
          </p:nvPr>
        </p:nvGraphicFramePr>
        <p:xfrm>
          <a:off x="842193" y="1067147"/>
          <a:ext cx="10367962" cy="481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文档" r:id="rId4" imgW="10367808" imgH="4810504" progId="Word.Document.12">
                  <p:embed/>
                </p:oleObj>
              </mc:Choice>
              <mc:Fallback>
                <p:oleObj name="文档" r:id="rId4" imgW="10367808" imgH="48105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2193" y="1067147"/>
                        <a:ext cx="10367962" cy="481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81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41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841</TotalTime>
  <Words>914</Words>
  <Application>Microsoft Office PowerPoint</Application>
  <PresentationFormat>自定义</PresentationFormat>
  <Paragraphs>46</Paragraphs>
  <Slides>19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1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130</cp:revision>
  <dcterms:created xsi:type="dcterms:W3CDTF">2021-04-02T06:41:31Z</dcterms:created>
  <dcterms:modified xsi:type="dcterms:W3CDTF">2023-11-28T07:53:38Z</dcterms:modified>
</cp:coreProperties>
</file>